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16B664-C598-4800-1BDA-670959CDDC33}" v="7" dt="2026-10-13T11:02:26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Sheet1!$A$2:$A$7</c:f>
              <c:strCache>
                <c:ptCount val="6"/>
                <c:pt idx="0">
                  <c:v>&lt;1ч</c:v>
                </c:pt>
                <c:pt idx="1">
                  <c:v>1-2ч</c:v>
                </c:pt>
                <c:pt idx="2">
                  <c:v>2-3ч</c:v>
                </c:pt>
                <c:pt idx="3">
                  <c:v>3-4ч</c:v>
                </c:pt>
                <c:pt idx="4">
                  <c:v>4-5ч</c:v>
                </c:pt>
                <c:pt idx="5">
                  <c:v>&gt;5ч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30</c:v>
                </c:pt>
                <c:pt idx="3">
                  <c:v>40</c:v>
                </c:pt>
                <c:pt idx="4">
                  <c:v>30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34-41D5-830A-B708AE5B6A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Sheet1!$A$2:$A$7</c:f>
              <c:strCache>
                <c:ptCount val="6"/>
                <c:pt idx="0">
                  <c:v>&lt;1ч</c:v>
                </c:pt>
                <c:pt idx="1">
                  <c:v>1-2ч</c:v>
                </c:pt>
                <c:pt idx="2">
                  <c:v>2-3ч</c:v>
                </c:pt>
                <c:pt idx="3">
                  <c:v>3-4ч</c:v>
                </c:pt>
                <c:pt idx="4">
                  <c:v>4-5ч</c:v>
                </c:pt>
                <c:pt idx="5">
                  <c:v>&gt;5ч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40</c:v>
                </c:pt>
                <c:pt idx="1">
                  <c:v>60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4-41D5-830A-B708AE5B6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494400"/>
        <c:axId val="149504384"/>
      </c:barChart>
      <c:catAx>
        <c:axId val="149494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9504384"/>
        <c:crosses val="autoZero"/>
        <c:auto val="1"/>
        <c:lblAlgn val="ctr"/>
        <c:lblOffset val="100"/>
        <c:noMultiLvlLbl val="0"/>
      </c:catAx>
      <c:valAx>
        <c:axId val="149504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494400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Sheet1!$A$2:$A$6</c:f>
              <c:strCache>
                <c:ptCount val="5"/>
                <c:pt idx="0">
                  <c:v>&lt;30м</c:v>
                </c:pt>
                <c:pt idx="1">
                  <c:v>30м-1ч</c:v>
                </c:pt>
                <c:pt idx="2">
                  <c:v>1-2ч</c:v>
                </c:pt>
                <c:pt idx="3">
                  <c:v>2-3ч</c:v>
                </c:pt>
                <c:pt idx="4">
                  <c:v>&gt;3ч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E4-426A-89BB-F9AC8575CA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Sheet1!$A$2:$A$6</c:f>
              <c:strCache>
                <c:ptCount val="5"/>
                <c:pt idx="0">
                  <c:v>&lt;30м</c:v>
                </c:pt>
                <c:pt idx="1">
                  <c:v>30м-1ч</c:v>
                </c:pt>
                <c:pt idx="2">
                  <c:v>1-2ч</c:v>
                </c:pt>
                <c:pt idx="3">
                  <c:v>2-3ч</c:v>
                </c:pt>
                <c:pt idx="4">
                  <c:v>&gt;3ч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40</c:v>
                </c:pt>
                <c:pt idx="2">
                  <c:v>50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E4-426A-89BB-F9AC8575C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350848"/>
        <c:axId val="150352640"/>
      </c:barChart>
      <c:catAx>
        <c:axId val="150350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352640"/>
        <c:crosses val="autoZero"/>
        <c:auto val="1"/>
        <c:lblAlgn val="ctr"/>
        <c:lblOffset val="100"/>
        <c:noMultiLvlLbl val="0"/>
      </c:catAx>
      <c:valAx>
        <c:axId val="150352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350848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Да</c:v>
                </c:pt>
                <c:pt idx="1">
                  <c:v>Делимично</c:v>
                </c:pt>
                <c:pt idx="2">
                  <c:v>Не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</c:v>
                </c:pt>
                <c:pt idx="1">
                  <c:v>20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9A-4FAB-8DFC-A89C5D7F81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Да</c:v>
                </c:pt>
                <c:pt idx="1">
                  <c:v>Делимично</c:v>
                </c:pt>
                <c:pt idx="2">
                  <c:v>Не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9A-4FAB-8DFC-A89C5D7F8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404096"/>
        <c:axId val="149553920"/>
      </c:barChart>
      <c:catAx>
        <c:axId val="150404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9553920"/>
        <c:crosses val="autoZero"/>
        <c:auto val="1"/>
        <c:lblAlgn val="ctr"/>
        <c:lblOffset val="100"/>
        <c:noMultiLvlLbl val="0"/>
      </c:catAx>
      <c:valAx>
        <c:axId val="149553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404096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Често</c:v>
                </c:pt>
                <c:pt idx="1">
                  <c:v>Понекад</c:v>
                </c:pt>
                <c:pt idx="2">
                  <c:v>Ретко</c:v>
                </c:pt>
                <c:pt idx="3">
                  <c:v>Никад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6-4F47-9D0D-78945E64B1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Често</c:v>
                </c:pt>
                <c:pt idx="1">
                  <c:v>Понекад</c:v>
                </c:pt>
                <c:pt idx="2">
                  <c:v>Ретко</c:v>
                </c:pt>
                <c:pt idx="3">
                  <c:v>Никад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B6-4F47-9D0D-78945E64B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593088"/>
        <c:axId val="149598976"/>
      </c:barChart>
      <c:catAx>
        <c:axId val="149593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9598976"/>
        <c:crosses val="autoZero"/>
        <c:auto val="1"/>
        <c:lblAlgn val="ctr"/>
        <c:lblOffset val="100"/>
        <c:noMultiLvlLbl val="0"/>
      </c:catAx>
      <c:valAx>
        <c:axId val="149598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593088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Објашњење</c:v>
                </c:pt>
                <c:pt idx="1">
                  <c:v>Домаћи</c:v>
                </c:pt>
                <c:pt idx="2">
                  <c:v>Истраживање</c:v>
                </c:pt>
                <c:pt idx="3">
                  <c:v>Писање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60</c:v>
                </c:pt>
                <c:pt idx="2">
                  <c:v>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0C-4B30-99C1-9686C3E465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Објашњење</c:v>
                </c:pt>
                <c:pt idx="1">
                  <c:v>Домаћи</c:v>
                </c:pt>
                <c:pt idx="2">
                  <c:v>Истраживање</c:v>
                </c:pt>
                <c:pt idx="3">
                  <c:v>Писање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60</c:v>
                </c:pt>
                <c:pt idx="1">
                  <c:v>55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0C-4B30-99C1-9686C3E46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613568"/>
        <c:axId val="150156032"/>
      </c:barChart>
      <c:catAx>
        <c:axId val="149613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156032"/>
        <c:crosses val="autoZero"/>
        <c:auto val="1"/>
        <c:lblAlgn val="ctr"/>
        <c:lblOffset val="100"/>
        <c:noMultiLvlLbl val="0"/>
      </c:catAx>
      <c:valAx>
        <c:axId val="150156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613568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Много</c:v>
                </c:pt>
                <c:pt idx="1">
                  <c:v>Делимично</c:v>
                </c:pt>
                <c:pt idx="2">
                  <c:v>Не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</c:v>
                </c:pt>
                <c:pt idx="1">
                  <c:v>20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9-49C9-8E18-62966E388A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Много</c:v>
                </c:pt>
                <c:pt idx="1">
                  <c:v>Делимично</c:v>
                </c:pt>
                <c:pt idx="2">
                  <c:v>Не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</c:v>
                </c:pt>
                <c:pt idx="1">
                  <c:v>20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49-49C9-8E18-62966E388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187008"/>
        <c:axId val="150192896"/>
      </c:barChart>
      <c:catAx>
        <c:axId val="150187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192896"/>
        <c:crosses val="autoZero"/>
        <c:auto val="1"/>
        <c:lblAlgn val="ctr"/>
        <c:lblOffset val="100"/>
        <c:noMultiLvlLbl val="0"/>
      </c:catAx>
      <c:valAx>
        <c:axId val="150192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187008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Често</c:v>
                </c:pt>
                <c:pt idx="1">
                  <c:v>Понекад</c:v>
                </c:pt>
                <c:pt idx="2">
                  <c:v>Не знам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E-4AFE-9435-F3E1F2BA12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Често</c:v>
                </c:pt>
                <c:pt idx="1">
                  <c:v>Понекад</c:v>
                </c:pt>
                <c:pt idx="2">
                  <c:v>Не знам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EE-4AFE-9435-F3E1F2BA1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117376"/>
        <c:axId val="150131456"/>
      </c:barChart>
      <c:catAx>
        <c:axId val="150117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131456"/>
        <c:crosses val="autoZero"/>
        <c:auto val="1"/>
        <c:lblAlgn val="ctr"/>
        <c:lblOffset val="100"/>
        <c:noMultiLvlLbl val="0"/>
      </c:catAx>
      <c:valAx>
        <c:axId val="150131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117376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Да</c:v>
                </c:pt>
                <c:pt idx="1">
                  <c:v>Не</c:v>
                </c:pt>
                <c:pt idx="2">
                  <c:v>Несигуран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4D-4C8F-80D1-7B3BC26A11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Да</c:v>
                </c:pt>
                <c:pt idx="1">
                  <c:v>Не</c:v>
                </c:pt>
                <c:pt idx="2">
                  <c:v>Несигуран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100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4D-4C8F-80D1-7B3BC26A11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240256"/>
        <c:axId val="150242048"/>
      </c:barChart>
      <c:catAx>
        <c:axId val="150240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242048"/>
        <c:crosses val="autoZero"/>
        <c:auto val="1"/>
        <c:lblAlgn val="ctr"/>
        <c:lblOffset val="100"/>
        <c:noMultiLvlLbl val="0"/>
      </c:catAx>
      <c:valAx>
        <c:axId val="150242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240256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Увек</c:v>
                </c:pt>
                <c:pt idx="1">
                  <c:v>Понекад</c:v>
                </c:pt>
                <c:pt idx="2">
                  <c:v>Никад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67-4261-ADFC-6D7109A063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Увек</c:v>
                </c:pt>
                <c:pt idx="1">
                  <c:v>Понекад</c:v>
                </c:pt>
                <c:pt idx="2">
                  <c:v>Никад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90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67-4261-ADFC-6D7109A06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260736"/>
        <c:axId val="150270720"/>
      </c:barChart>
      <c:catAx>
        <c:axId val="150260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270720"/>
        <c:crosses val="autoZero"/>
        <c:auto val="1"/>
        <c:lblAlgn val="ctr"/>
        <c:lblOffset val="100"/>
        <c:noMultiLvlLbl val="0"/>
      </c:catAx>
      <c:valAx>
        <c:axId val="150270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260736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Да</c:v>
                </c:pt>
                <c:pt idx="1">
                  <c:v>Делимично</c:v>
                </c:pt>
                <c:pt idx="2">
                  <c:v>Не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B-4A37-8B80-E0DDB9D51E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Да</c:v>
                </c:pt>
                <c:pt idx="1">
                  <c:v>Делимично</c:v>
                </c:pt>
                <c:pt idx="2">
                  <c:v>Не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AB-4A37-8B80-E0DDB9D51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436864"/>
        <c:axId val="150438656"/>
      </c:barChart>
      <c:catAx>
        <c:axId val="150436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0438656"/>
        <c:crosses val="autoZero"/>
        <c:auto val="1"/>
        <c:lblAlgn val="ctr"/>
        <c:lblOffset val="100"/>
        <c:noMultiLvlLbl val="0"/>
      </c:catAx>
      <c:valAx>
        <c:axId val="150438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0436864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Тачност</c:v>
                </c:pt>
                <c:pt idx="1">
                  <c:v>Преписивање</c:v>
                </c:pt>
                <c:pt idx="2">
                  <c:v>Ништа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40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25-42C7-8278-4EB5C73A6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Тачност</c:v>
                </c:pt>
                <c:pt idx="1">
                  <c:v>Преписивање</c:v>
                </c:pt>
                <c:pt idx="2">
                  <c:v>Ништа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80</c:v>
                </c:pt>
                <c:pt idx="1">
                  <c:v>0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25-42C7-8278-4EB5C73A6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595456"/>
        <c:axId val="152597248"/>
      </c:barChart>
      <c:catAx>
        <c:axId val="152595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2597248"/>
        <c:crosses val="autoZero"/>
        <c:auto val="1"/>
        <c:lblAlgn val="ctr"/>
        <c:lblOffset val="100"/>
        <c:noMultiLvlLbl val="0"/>
      </c:catAx>
      <c:valAx>
        <c:axId val="152597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2595456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Косјерић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60</c:v>
                </c:pt>
                <c:pt idx="2">
                  <c:v>20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6F-4DBC-BD65-D567DF6941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Чанакале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6F-4DBC-BD65-D567DF694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628224"/>
        <c:axId val="152630016"/>
      </c:barChart>
      <c:catAx>
        <c:axId val="152628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2630016"/>
        <c:crosses val="autoZero"/>
        <c:auto val="1"/>
        <c:lblAlgn val="ctr"/>
        <c:lblOffset val="100"/>
        <c:noMultiLvlLbl val="0"/>
      </c:catAx>
      <c:valAx>
        <c:axId val="152630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2628224"/>
        <c:crosses val="autoZero"/>
        <c:crossBetween val="between"/>
      </c:valAx>
    </c:plotArea>
    <c:legend>
      <c:legendPos val="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4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256171" y="1097279"/>
            <a:ext cx="6947094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>
                <a:solidFill>
                  <a:srgbClr val="FFFFFF"/>
                </a:solidFill>
              </a:defRPr>
            </a:pPr>
            <a:r>
              <a:rPr dirty="0"/>
              <a:t>УПОТРЕБА ВЕШТАЧКЕ ИНТЕЛИГЕНЦИЈЕ У УЧЕЊУ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45377" y="2011681"/>
            <a:ext cx="74409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dirty="0" err="1">
                <a:solidFill>
                  <a:schemeClr val="bg1"/>
                </a:solidFill>
              </a:rPr>
              <a:t>Косјерић</a:t>
            </a:r>
            <a:r>
              <a:rPr sz="2400" b="1" dirty="0">
                <a:solidFill>
                  <a:schemeClr val="bg1"/>
                </a:solidFill>
              </a:rPr>
              <a:t> – </a:t>
            </a:r>
            <a:r>
              <a:rPr sz="2400" b="1" dirty="0" err="1">
                <a:solidFill>
                  <a:schemeClr val="bg1"/>
                </a:solidFill>
              </a:rPr>
              <a:t>Чанакале</a:t>
            </a:r>
            <a:r>
              <a:rPr sz="2400" b="1" dirty="0">
                <a:solidFill>
                  <a:schemeClr val="bg1"/>
                </a:solidFill>
              </a:rPr>
              <a:t>
</a:t>
            </a:r>
            <a:r>
              <a:rPr sz="2400" b="1" dirty="0" err="1">
                <a:solidFill>
                  <a:schemeClr val="bg1"/>
                </a:solidFill>
              </a:rPr>
              <a:t>Мито</a:t>
            </a:r>
            <a:r>
              <a:rPr sz="2400" b="1" dirty="0">
                <a:solidFill>
                  <a:schemeClr val="bg1"/>
                </a:solidFill>
              </a:rPr>
              <a:t> </a:t>
            </a:r>
            <a:r>
              <a:rPr sz="2400" b="1" dirty="0" err="1">
                <a:solidFill>
                  <a:schemeClr val="bg1"/>
                </a:solidFill>
              </a:rPr>
              <a:t>Игумановић</a:t>
            </a:r>
            <a:r>
              <a:rPr sz="2400" b="1" dirty="0">
                <a:solidFill>
                  <a:schemeClr val="bg1"/>
                </a:solidFill>
              </a:rPr>
              <a:t> – </a:t>
            </a:r>
            <a:r>
              <a:rPr sz="2400" b="1" dirty="0" err="1">
                <a:solidFill>
                  <a:schemeClr val="bg1"/>
                </a:solidFill>
              </a:rPr>
              <a:t>Bahçeşehir</a:t>
            </a:r>
            <a:r>
              <a:rPr sz="2400" b="1" dirty="0">
                <a:solidFill>
                  <a:schemeClr val="bg1"/>
                </a:solidFill>
              </a:rPr>
              <a:t> </a:t>
            </a:r>
            <a:r>
              <a:rPr sz="2400" b="1" dirty="0" err="1">
                <a:solidFill>
                  <a:schemeClr val="bg1"/>
                </a:solidFill>
              </a:rPr>
              <a:t>Koleji</a:t>
            </a:r>
            <a:endParaRPr sz="2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225" y="2822786"/>
            <a:ext cx="3413855" cy="34138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333" y="2811528"/>
            <a:ext cx="3375026" cy="34195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540067" cy="1143000"/>
          </a:xfrm>
        </p:spPr>
        <p:txBody>
          <a:bodyPr/>
          <a:lstStyle/>
          <a:p>
            <a:r>
              <a:rPr lang="en-US" dirty="0" err="1"/>
              <a:t>Циљ</a:t>
            </a:r>
            <a:r>
              <a:rPr lang="en-US" dirty="0"/>
              <a:t> </a:t>
            </a:r>
            <a:r>
              <a:rPr lang="en-US" dirty="0" err="1"/>
              <a:t>анкете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11641667" cy="4525963"/>
          </a:xfrm>
        </p:spPr>
        <p:txBody>
          <a:bodyPr/>
          <a:lstStyle/>
          <a:p>
            <a:r>
              <a:rPr lang="en-US" dirty="0" err="1"/>
              <a:t>Циљ</a:t>
            </a:r>
            <a:r>
              <a:rPr lang="en-US" dirty="0"/>
              <a:t> </a:t>
            </a:r>
            <a:r>
              <a:rPr lang="en-US" dirty="0" err="1"/>
              <a:t>анкете</a:t>
            </a:r>
            <a:r>
              <a:rPr lang="en-US" dirty="0"/>
              <a:t> </a:t>
            </a:r>
            <a:r>
              <a:rPr lang="en-US" dirty="0" err="1"/>
              <a:t>је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сазнамо</a:t>
            </a:r>
            <a:r>
              <a:rPr lang="en-US" dirty="0"/>
              <a:t> </a:t>
            </a:r>
            <a:r>
              <a:rPr lang="en-US" dirty="0" err="1"/>
              <a:t>како</a:t>
            </a:r>
            <a:r>
              <a:rPr lang="en-US" dirty="0"/>
              <a:t> </a:t>
            </a:r>
            <a:r>
              <a:rPr lang="en-US" dirty="0" err="1"/>
              <a:t>ученици</a:t>
            </a:r>
            <a:r>
              <a:rPr lang="en-US" dirty="0"/>
              <a:t> </a:t>
            </a:r>
            <a:r>
              <a:rPr lang="en-US" dirty="0" err="1"/>
              <a:t>користе</a:t>
            </a:r>
            <a:r>
              <a:rPr lang="en-US" dirty="0"/>
              <a:t> </a:t>
            </a:r>
            <a:r>
              <a:rPr lang="en-US" dirty="0" err="1"/>
              <a:t>дигиталне</a:t>
            </a:r>
            <a:r>
              <a:rPr lang="en-US" dirty="0"/>
              <a:t> </a:t>
            </a:r>
            <a:r>
              <a:rPr lang="en-US" dirty="0" err="1"/>
              <a:t>уређаје</a:t>
            </a:r>
            <a:r>
              <a:rPr lang="en-US" dirty="0"/>
              <a:t> и </a:t>
            </a:r>
            <a:r>
              <a:rPr lang="en-US" dirty="0" err="1"/>
              <a:t>вештачку</a:t>
            </a:r>
            <a:r>
              <a:rPr lang="en-US" dirty="0"/>
              <a:t> </a:t>
            </a:r>
            <a:r>
              <a:rPr lang="en-US" dirty="0" err="1"/>
              <a:t>интелигенцију</a:t>
            </a:r>
            <a:r>
              <a:rPr lang="en-US" dirty="0"/>
              <a:t> (AI) у </a:t>
            </a:r>
            <a:r>
              <a:rPr lang="en-US" dirty="0" err="1"/>
              <a:t>учењу</a:t>
            </a:r>
            <a:r>
              <a:rPr lang="en-US" dirty="0"/>
              <a:t>, </a:t>
            </a:r>
            <a:r>
              <a:rPr lang="en-US" dirty="0" err="1"/>
              <a:t>као</a:t>
            </a:r>
            <a:r>
              <a:rPr lang="en-US" dirty="0"/>
              <a:t> и </a:t>
            </a:r>
            <a:r>
              <a:rPr lang="en-US" dirty="0" err="1"/>
              <a:t>каква</a:t>
            </a:r>
            <a:r>
              <a:rPr lang="en-US" dirty="0"/>
              <a:t> </a:t>
            </a:r>
            <a:r>
              <a:rPr lang="en-US" dirty="0" err="1"/>
              <a:t>су</a:t>
            </a:r>
            <a:r>
              <a:rPr lang="en-US" dirty="0"/>
              <a:t> </a:t>
            </a:r>
            <a:r>
              <a:rPr lang="en-US" dirty="0" err="1"/>
              <a:t>њихова</a:t>
            </a:r>
            <a:r>
              <a:rPr lang="en-US" dirty="0"/>
              <a:t> </a:t>
            </a:r>
            <a:r>
              <a:rPr lang="en-US" dirty="0" err="1"/>
              <a:t>искуства</a:t>
            </a:r>
            <a:r>
              <a:rPr lang="en-US" dirty="0"/>
              <a:t> и </a:t>
            </a:r>
            <a:r>
              <a:rPr lang="en-US" dirty="0" err="1"/>
              <a:t>ставови</a:t>
            </a:r>
            <a:r>
              <a:rPr lang="en-US" dirty="0"/>
              <a:t> о </a:t>
            </a:r>
            <a:r>
              <a:rPr lang="en-US" dirty="0" err="1"/>
              <a:t>употреби</a:t>
            </a:r>
            <a:r>
              <a:rPr lang="en-US" dirty="0"/>
              <a:t> AI у </a:t>
            </a:r>
            <a:r>
              <a:rPr lang="en-US" dirty="0" err="1"/>
              <a:t>образовању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794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/>
              <a:t>Време</a:t>
            </a:r>
            <a:r>
              <a:rPr dirty="0"/>
              <a:t> </a:t>
            </a:r>
            <a:r>
              <a:rPr dirty="0" err="1"/>
              <a:t>проведено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дигиталним</a:t>
            </a:r>
            <a:r>
              <a:rPr dirty="0"/>
              <a:t> </a:t>
            </a:r>
            <a:r>
              <a:rPr dirty="0" err="1"/>
              <a:t>уређајима</a:t>
            </a:r>
            <a:endParaRPr dirty="0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83335" cy="1477328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rPr err="1"/>
              <a:t>Ученици</a:t>
            </a:r>
            <a:r>
              <a:t> </a:t>
            </a:r>
            <a:r>
              <a:rPr err="1"/>
              <a:t>из</a:t>
            </a:r>
            <a:r>
              <a:t> Косјерића </a:t>
            </a:r>
            <a:r>
              <a:rPr err="1"/>
              <a:t>проводе</a:t>
            </a:r>
            <a:r>
              <a:t> </a:t>
            </a:r>
            <a:endParaRPr lang="en-US"/>
          </a:p>
          <a:p>
            <a:r>
              <a:rPr err="1"/>
              <a:t>значајно</a:t>
            </a:r>
            <a:r>
              <a:t> </a:t>
            </a:r>
            <a:r>
              <a:rPr err="1"/>
              <a:t>више</a:t>
            </a:r>
            <a:r>
              <a:t> </a:t>
            </a:r>
            <a:r>
              <a:rPr err="1"/>
              <a:t>времена</a:t>
            </a:r>
            <a:r>
              <a:t> </a:t>
            </a:r>
            <a:endParaRPr lang="en-US"/>
          </a:p>
          <a:p>
            <a:r>
              <a:t>на </a:t>
            </a:r>
            <a:r>
              <a:rPr err="1"/>
              <a:t>дигиталним</a:t>
            </a:r>
            <a:r>
              <a:t> </a:t>
            </a:r>
            <a:r>
              <a:rPr err="1"/>
              <a:t>уређајима</a:t>
            </a:r>
            <a: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Време проведено у учењу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Навике учења су сличне у обе групе.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Познавање вештачке интелигенције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7801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КЉУЧНО ЗАПАЖАЊЕ</a:t>
            </a:r>
          </a:p>
          <a:p>
            <a:endParaRPr dirty="0"/>
          </a:p>
          <a:p>
            <a:r>
              <a:rPr dirty="0" err="1"/>
              <a:t>Веома</a:t>
            </a:r>
            <a:r>
              <a:rPr dirty="0"/>
              <a:t> </a:t>
            </a:r>
            <a:r>
              <a:rPr dirty="0" err="1"/>
              <a:t>висок</a:t>
            </a:r>
            <a:r>
              <a:rPr dirty="0"/>
              <a:t> </a:t>
            </a:r>
            <a:r>
              <a:rPr dirty="0" err="1"/>
              <a:t>степен</a:t>
            </a:r>
            <a:r>
              <a:rPr dirty="0"/>
              <a:t> </a:t>
            </a:r>
            <a:r>
              <a:rPr dirty="0" err="1"/>
              <a:t>познавања</a:t>
            </a:r>
            <a:endParaRPr lang="sr-Cyrl-RS" dirty="0"/>
          </a:p>
          <a:p>
            <a:r>
              <a:rPr dirty="0"/>
              <a:t> AI </a:t>
            </a:r>
            <a:r>
              <a:rPr dirty="0" err="1"/>
              <a:t>технологија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Коришћење AI у учењу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AI је постао редован алат за учење.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9907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За шта најчешће користиш AI?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68640" y="914399"/>
            <a:ext cx="414543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КЉУЧНО ЗАПАЖАЊЕ</a:t>
            </a:r>
          </a:p>
          <a:p>
            <a:endParaRPr dirty="0"/>
          </a:p>
          <a:p>
            <a:r>
              <a:rPr dirty="0" err="1"/>
              <a:t>Најчешће</a:t>
            </a:r>
            <a:r>
              <a:rPr dirty="0"/>
              <a:t> </a:t>
            </a:r>
            <a:r>
              <a:rPr dirty="0" err="1"/>
              <a:t>се</a:t>
            </a:r>
            <a:r>
              <a:rPr dirty="0"/>
              <a:t> </a:t>
            </a:r>
            <a:r>
              <a:rPr dirty="0" err="1"/>
              <a:t>користи</a:t>
            </a:r>
            <a:r>
              <a:rPr dirty="0"/>
              <a:t> </a:t>
            </a:r>
            <a:r>
              <a:rPr dirty="0" err="1"/>
              <a:t>за</a:t>
            </a:r>
            <a:endParaRPr lang="sr-Cyrl-RS" dirty="0"/>
          </a:p>
          <a:p>
            <a:r>
              <a:rPr dirty="0"/>
              <a:t> </a:t>
            </a:r>
            <a:r>
              <a:rPr dirty="0" err="1"/>
              <a:t>разумевање</a:t>
            </a:r>
            <a:r>
              <a:rPr dirty="0"/>
              <a:t> </a:t>
            </a:r>
            <a:r>
              <a:rPr dirty="0" err="1"/>
              <a:t>градива</a:t>
            </a:r>
            <a:r>
              <a:rPr dirty="0"/>
              <a:t> и </a:t>
            </a:r>
            <a:r>
              <a:rPr dirty="0" err="1"/>
              <a:t>домаће</a:t>
            </a:r>
            <a:r>
              <a:rPr dirty="0"/>
              <a:t> </a:t>
            </a:r>
            <a:r>
              <a:rPr dirty="0" err="1"/>
              <a:t>задатке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Да ли AI помаже у учењу?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Изразито позитиван став према AI.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Да ли наставници користе AI?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Највећа разлика између школа.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Да ли желиш више AI у настави?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Супротни ставови две групе ученика.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Провера информација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05416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/>
              <a:t>КЉУЧНО ЗАПАЖАЊЕ</a:t>
            </a:r>
          </a:p>
          <a:p>
            <a:endParaRPr dirty="0"/>
          </a:p>
          <a:p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је</a:t>
            </a:r>
            <a:r>
              <a:rPr dirty="0"/>
              <a:t> </a:t>
            </a:r>
            <a:r>
              <a:rPr dirty="0" err="1"/>
              <a:t>развијати</a:t>
            </a:r>
            <a:r>
              <a:rPr dirty="0"/>
              <a:t> </a:t>
            </a:r>
            <a:r>
              <a:rPr dirty="0" err="1"/>
              <a:t>критичко</a:t>
            </a:r>
            <a:r>
              <a:rPr dirty="0"/>
              <a:t> </a:t>
            </a:r>
            <a:endParaRPr lang="sr-Cyrl-RS" dirty="0"/>
          </a:p>
          <a:p>
            <a:r>
              <a:rPr dirty="0" err="1"/>
              <a:t>размишљање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 чини учење занимљивијим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Потпуни консензус свих ученика.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Главне бриге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Тачност информација је главна брига.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274320" y="914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Оцена искуства са AI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365760" y="731520"/>
          <a:ext cx="7772400" cy="438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21040" y="914400"/>
            <a:ext cx="3200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КЉУЧНО ЗАПАЖАЊЕ</a:t>
            </a:r>
          </a:p>
          <a:p>
            <a:endParaRPr/>
          </a:p>
          <a:p>
            <a:r>
              <a:t>Укупно искуство је веома позитивно.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/>
              <a:t>Закључци</a:t>
            </a:r>
            <a:r>
              <a:rPr dirty="0"/>
              <a:t> и </a:t>
            </a:r>
            <a:r>
              <a:rPr dirty="0" err="1"/>
              <a:t>препоруке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48958" y="967666"/>
            <a:ext cx="91440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 је широко прихваћен у учењу.</a:t>
            </a:r>
          </a:p>
          <a:p>
            <a:endParaRPr/>
          </a:p>
          <a:p>
            <a:r>
              <a:t>Препоручује се већа интеграција AI алата у наставу.</a:t>
            </a:r>
          </a:p>
          <a:p>
            <a:endParaRPr/>
          </a:p>
          <a:p>
            <a:r>
              <a:t>Потребно је развијати критичко размишљање и проверу информација.</a:t>
            </a:r>
          </a:p>
          <a:p>
            <a:endParaRPr/>
          </a:p>
          <a:p>
            <a:r>
              <a:t>Наставници могу имати важну улогу у одговорној примени AI.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C3003904-3AAE-44E7-884D-08DE3D61EB8F}"/>
              </a:ext>
            </a:extLst>
          </p:cNvPr>
          <p:cNvSpPr/>
          <p:nvPr/>
        </p:nvSpPr>
        <p:spPr>
          <a:xfrm>
            <a:off x="2493963" y="4176713"/>
            <a:ext cx="7204075" cy="200183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Финансирано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средствима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Европске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уније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Изражена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становишта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представљају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искључиво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становишта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аутора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одражавају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нужно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ставове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Европске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уније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или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Фондације Темпус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Ни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под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којим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условима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Европска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унија ни Фондација Темпус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не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могу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сматрати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одговорнима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за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њихову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садржину</a:t>
            </a:r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F4A6A63-DB3D-4CF6-BC2E-56EAE85E0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979488"/>
            <a:ext cx="2774950" cy="281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787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292</Words>
  <Application>Microsoft Office PowerPoint</Application>
  <PresentationFormat>Custom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Verdana</vt:lpstr>
      <vt:lpstr>Office Theme</vt:lpstr>
      <vt:lpstr>PowerPoint Presentation</vt:lpstr>
      <vt:lpstr>Циљ анкете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Nemanja Gligorijevic</dc:creator>
  <cp:keywords/>
  <dc:description>generated using python-pptx</dc:description>
  <cp:lastModifiedBy>Andrej</cp:lastModifiedBy>
  <cp:revision>5</cp:revision>
  <dcterms:created xsi:type="dcterms:W3CDTF">2026-10-14T05:56:53Z</dcterms:created>
  <dcterms:modified xsi:type="dcterms:W3CDTF">2026-10-14T14:39:40Z</dcterms:modified>
  <cp:category/>
</cp:coreProperties>
</file>